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746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6bbba7ab66dfaa42#tid=68f7000f7025800008f085c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5.xml"/><Relationship Id="rId7" Type="http://schemas.openxmlformats.org/officeDocument/2006/relationships/slide" Target="slide12.xm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11" Type="http://schemas.openxmlformats.org/officeDocument/2006/relationships/image" Target="../media/image7.png"/><Relationship Id="rId5" Type="http://schemas.openxmlformats.org/officeDocument/2006/relationships/slide" Target="slide9.xml"/><Relationship Id="rId10" Type="http://schemas.openxmlformats.org/officeDocument/2006/relationships/slide" Target="slide24.xml"/><Relationship Id="rId4" Type="http://schemas.openxmlformats.org/officeDocument/2006/relationships/slide" Target="slide6.xml"/><Relationship Id="rId9" Type="http://schemas.openxmlformats.org/officeDocument/2006/relationships/slide" Target="slide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3_1#bd0cf8360?vcp=1&amp;vop=1&amp;pid=e2895c0ba&amp;color=36,64,97&amp;vtp=1&amp;bt=1&amp;bbb=1"/>
              <p:cNvSpPr/>
              <p:nvPr/>
            </p:nvSpPr>
            <p:spPr>
              <a:xfrm>
                <a:off x="539496" y="1910956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解不等式: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3_1#bd0cf8360?vcp=1&amp;vop=1&amp;pid=e2895c0b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10956"/>
                <a:ext cx="11109960" cy="363284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4_1#bd0cf8360?vcp=1&amp;vop=1&amp;pid=e2895c0ba&amp;color=36,64,97&amp;vtp=1&amp;bbb=1"/>
              <p:cNvSpPr/>
              <p:nvPr/>
            </p:nvSpPr>
            <p:spPr>
              <a:xfrm>
                <a:off x="539496" y="2284590"/>
                <a:ext cx="11109960" cy="2827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4!×(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−4)!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6!×(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−6)!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≥6,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−10&lt;0,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≥6,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,7,8,9,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不等式的解集为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{6,7,8,9}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14_1#bd0cf8360?vcp=1&amp;vop=1&amp;pid=e2895c0b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4590"/>
                <a:ext cx="11109960" cy="2827655"/>
              </a:xfrm>
              <a:prstGeom prst="rect">
                <a:avLst/>
              </a:prstGeom>
              <a:blipFill>
                <a:blip r:embed="rId4"/>
                <a:stretch>
                  <a:fillRect l="-1317" b="-49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fc31fb65?vcp=1&amp;pid=18931c831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无限制条件的组合问题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pic>
        <p:nvPicPr>
          <p:cNvPr id="3" name="QC_5_BD.15_1#3777a2290?htil=1&amp;vaa=1&amp;vcp=1&amp;vop=1&amp;pid=1fc31fb65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41080" y="1305633"/>
            <a:ext cx="2273034" cy="111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5_2#3777a2290?htil=1&amp;vaa=1&amp;vcp=1&amp;vop=1&amp;pid=1fc31fb65&amp;color=36,64,97&amp;vtp=1&amp;bbb=1&amp;hb=1&amp;hs=1"/>
              <p:cNvSpPr/>
              <p:nvPr/>
            </p:nvSpPr>
            <p:spPr>
              <a:xfrm>
                <a:off x="539496" y="1318332"/>
                <a:ext cx="7991856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[山东济南2025高二期末]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由若干根相同的木棍组成如图所示的长方体框架，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一只蚂蚁从点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出发，沿木棍爬行到点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的最短路径共有(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5_BD.15_2#3777a2290?htil=1&amp;vaa=1&amp;vcp=1&amp;vop=1&amp;pid=1fc31fb65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7991856" cy="770255"/>
              </a:xfrm>
              <a:prstGeom prst="rect">
                <a:avLst/>
              </a:prstGeom>
              <a:blipFill>
                <a:blip r:embed="rId4"/>
                <a:stretch>
                  <a:fillRect l="-1831" r="-358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17_1#3777a2290.bracket?vaa=1&amp;vcp=1&amp;vop=1&amp;pid=1fc31fb65&amp;color=36,64,97&amp;vpa=1&amp;vtp=1"/>
          <p:cNvSpPr/>
          <p:nvPr/>
        </p:nvSpPr>
        <p:spPr>
          <a:xfrm>
            <a:off x="6266752" y="182799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5_BD.15_3#3777a2290.choices?htil=1&amp;vaa=1&amp;vcp=1&amp;vop=1&amp;pid=1fc31fb65&amp;color=36,64,97&amp;vtp=1&amp;bbb=1&amp;hs=1"/>
          <p:cNvSpPr/>
          <p:nvPr/>
        </p:nvSpPr>
        <p:spPr>
          <a:xfrm>
            <a:off x="539496" y="2092666"/>
            <a:ext cx="7991856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064639" algn="l"/>
                <a:tab pos="4103878" algn="l"/>
                <a:tab pos="6143118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48种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AS.16_1#3777a2290?vaa=1&amp;vcp=1&amp;vop=1&amp;pid=1fc31fb65&amp;color=36,64,97&amp;vtp=1&amp;bbb=1&amp;hs=1"/>
              <p:cNvSpPr/>
              <p:nvPr/>
            </p:nvSpPr>
            <p:spPr>
              <a:xfrm>
                <a:off x="539496" y="2453346"/>
                <a:ext cx="11109960" cy="12018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根据题意，一只蚂蚁从点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出发，沿木棍爬行到点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使得爬行的距离最短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，则需要向右爬3格，向前爬2格，向上爬1格，共需6步，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爬行的最短路径共有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（种）.故选D．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5_AS.16_1#3777a2290?vaa=1&amp;vcp=1&amp;vop=1&amp;pid=1fc31fb65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3346"/>
                <a:ext cx="11109960" cy="1201865"/>
              </a:xfrm>
              <a:prstGeom prst="rect">
                <a:avLst/>
              </a:prstGeom>
              <a:blipFill>
                <a:blip r:embed="rId5"/>
                <a:stretch>
                  <a:fillRect l="-1317" b="-11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7214b33e?vcp=1&amp;pid=18931c831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有限制条件的组合问题</a:t>
            </a:r>
            <a:endParaRPr lang="en-US" altLang="zh-CN" sz="2200" dirty="0"/>
          </a:p>
        </p:txBody>
      </p:sp>
      <p:sp>
        <p:nvSpPr>
          <p:cNvPr id="3" name="QO_5_BD.19_1#4fb2d40cc?vcp=1&amp;vop=1&amp;pid=57214b33e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现有10名教师，其中男教师6名，女教师4名．按下列要求各有多少种不同的选法?</a:t>
            </a:r>
            <a:endParaRPr lang="en-US" altLang="zh-CN" sz="1800" dirty="0"/>
          </a:p>
        </p:txBody>
      </p:sp>
      <p:sp>
        <p:nvSpPr>
          <p:cNvPr id="4" name="QO_6_BD.20_1#e193ac91b?vcp=1&amp;vop=1&amp;pid=4fb2d40cc&amp;color=36,64,97&amp;vtp=1&amp;bbb=1"/>
          <p:cNvSpPr/>
          <p:nvPr/>
        </p:nvSpPr>
        <p:spPr>
          <a:xfrm>
            <a:off x="539496" y="16911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选出2名教师去参加会议;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21_1#e193ac91b?vcp=1&amp;vop=1&amp;pid=4fb2d40cc&amp;color=36,64,97&amp;vtp=1&amp;bbb=1&amp;hb=1"/>
              <p:cNvSpPr/>
              <p:nvPr/>
            </p:nvSpPr>
            <p:spPr>
              <a:xfrm>
                <a:off x="539496" y="2109366"/>
                <a:ext cx="11109960" cy="782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从10名教师中选2名去参加会议的选法种数，就是从10个不同元素中取出2个元素的组合数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，故共有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21_1#e193ac91b?vcp=1&amp;vop=1&amp;pid=4fb2d40c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9366"/>
                <a:ext cx="11109960" cy="782638"/>
              </a:xfrm>
              <a:prstGeom prst="rect">
                <a:avLst/>
              </a:prstGeom>
              <a:blipFill>
                <a:blip r:embed="rId3"/>
                <a:stretch>
                  <a:fillRect l="-1317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6_BD.22_1#5d6aee986?vcp=1&amp;vop=1&amp;pid=4fb2d40cc&amp;color=36,64,97&amp;vtp=1&amp;bbb=1"/>
          <p:cNvSpPr/>
          <p:nvPr/>
        </p:nvSpPr>
        <p:spPr>
          <a:xfrm>
            <a:off x="539496" y="290127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选出2名男教师或2名女教师去参加会议;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23_1#5d6aee986?vcp=1&amp;vop=1&amp;pid=4fb2d40cc&amp;color=36,64,97&amp;vtp=1&amp;bbb=1"/>
              <p:cNvSpPr/>
              <p:nvPr/>
            </p:nvSpPr>
            <p:spPr>
              <a:xfrm>
                <a:off x="539496" y="3309770"/>
                <a:ext cx="11109960" cy="1620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【解】可把问题分两类：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，选出的2名是男教师有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，选出的2名是女教师有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种选法．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据分类计数原理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=15+6=21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6_AN.23_1#5d6aee986?vcp=1&amp;vop=1&amp;pid=4fb2d40c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9770"/>
                <a:ext cx="11109960" cy="1620838"/>
              </a:xfrm>
              <a:prstGeom prst="rect">
                <a:avLst/>
              </a:prstGeom>
              <a:blipFill>
                <a:blip r:embed="rId4"/>
                <a:stretch>
                  <a:fillRect l="-1317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4_1#6ff562953?vcp=1&amp;vop=1&amp;pid=4fb2d40cc&amp;color=36,64,97&amp;vtp=1&amp;bt=1&amp;bbb=1"/>
          <p:cNvSpPr/>
          <p:nvPr/>
        </p:nvSpPr>
        <p:spPr>
          <a:xfrm>
            <a:off x="539496" y="249702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选出男、女教师各2名去参加会议;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25_1#6ff562953?vcp=1&amp;vop=1&amp;pid=4fb2d40cc&amp;color=36,64,97&amp;vtp=1&amp;bbb=1"/>
              <p:cNvSpPr/>
              <p:nvPr/>
            </p:nvSpPr>
            <p:spPr>
              <a:xfrm>
                <a:off x="539496" y="2914668"/>
                <a:ext cx="11109960" cy="1620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【解】可把问题分两步：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，从6名男教师中选2名有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，从4名女教师中选2名有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种选法．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据分步计数原理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=15×6=90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25_1#6ff562953?vcp=1&amp;vop=1&amp;pid=4fb2d40c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14668"/>
                <a:ext cx="11109960" cy="1620838"/>
              </a:xfrm>
              <a:prstGeom prst="rect">
                <a:avLst/>
              </a:prstGeom>
              <a:blipFill>
                <a:blip r:embed="rId3"/>
                <a:stretch>
                  <a:fillRect l="-1317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6_1#150bc3df6?vcp=1&amp;vop=1&amp;pid=4fb2d40cc&amp;color=36,64,97&amp;mp=1&amp;vtp=1&amp;bt=1&amp;bbb=1"/>
          <p:cNvSpPr/>
          <p:nvPr/>
        </p:nvSpPr>
        <p:spPr>
          <a:xfrm>
            <a:off x="539496" y="3140887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选出2名教师去参加会议，恰有1名男教师;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27_1#150bc3df6?vcp=1&amp;vop=1&amp;pid=4fb2d40cc&amp;color=36,64,97&amp;vtp=1&amp;bbb=1"/>
              <p:cNvSpPr/>
              <p:nvPr/>
            </p:nvSpPr>
            <p:spPr>
              <a:xfrm>
                <a:off x="539496" y="3556494"/>
                <a:ext cx="11109960" cy="3635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【解】2名教师中恰有1名男教师，则选出1男1女，有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=6×4=24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27_1#150bc3df6?vcp=1&amp;vop=1&amp;pid=4fb2d40c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56494"/>
                <a:ext cx="11109960" cy="363538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8_1#6109a0cf9?vcp=1&amp;vop=1&amp;pid=4fb2d40cc&amp;color=36,64,97&amp;mp=1&amp;vtp=1&amp;bt=1&amp;bbb=1"/>
          <p:cNvSpPr/>
          <p:nvPr/>
        </p:nvSpPr>
        <p:spPr>
          <a:xfrm>
            <a:off x="539496" y="252985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（5）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选出2名教师去参加会议，至少有1名男教师;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29_1#6109a0cf9?vcp=1&amp;vop=1&amp;pid=4fb2d40cc&amp;color=36,64,97&amp;vtp=1&amp;bbb=1&amp;hb=1"/>
              <p:cNvSpPr/>
              <p:nvPr/>
            </p:nvSpPr>
            <p:spPr>
              <a:xfrm>
                <a:off x="539496" y="2903492"/>
                <a:ext cx="11109960" cy="1620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【解】（直接法）至少有1名男教师可分两类：1男1女有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种选法，2男0女有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种选法．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根据分类计数原理，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间接法）选出2名教师参加会议，至少有1名男教师，也就是从10名教师中选出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2名教师参加会议的选法种数减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2名都是女教师的选法种数，即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29_1#6109a0cf9?vcp=1&amp;vop=1&amp;pid=4fb2d40c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3492"/>
                <a:ext cx="11109960" cy="1620838"/>
              </a:xfrm>
              <a:prstGeom prst="rect">
                <a:avLst/>
              </a:prstGeom>
              <a:blipFill>
                <a:blip r:embed="rId3"/>
                <a:stretch>
                  <a:fillRect l="-1317" r="-3019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0_1#327d74725?vcp=1&amp;vop=1&amp;pid=4fb2d40cc&amp;color=36,64,97&amp;vtp=1&amp;bt=1&amp;bbb=1"/>
          <p:cNvSpPr/>
          <p:nvPr/>
        </p:nvSpPr>
        <p:spPr>
          <a:xfrm>
            <a:off x="539496" y="2530747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（6）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选出2名教师去参加会议，至多有1名男教师．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31_1#327d74725?vcp=1&amp;vop=1&amp;pid=4fb2d40cc&amp;color=36,64,97&amp;vtp=1&amp;bbb=1&amp;hb=1"/>
              <p:cNvSpPr/>
              <p:nvPr/>
            </p:nvSpPr>
            <p:spPr>
              <a:xfrm>
                <a:off x="539496" y="2904381"/>
                <a:ext cx="11109960" cy="1620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【解】（直接法）最多有1名男教师包括两类：1男1女有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种选法，0男2女有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种选法．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由分类计数原理，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间接法）选出2名教师去参加会议，至多有1名男教师，也就是从10名教师中选出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2名教师参加会议的选法种数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2名都是男教师的选法种数，即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31_1#327d74725?vcp=1&amp;vop=1&amp;pid=4fb2d40c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4381"/>
                <a:ext cx="11109960" cy="1620838"/>
              </a:xfrm>
              <a:prstGeom prst="rect">
                <a:avLst/>
              </a:prstGeom>
              <a:blipFill>
                <a:blip r:embed="rId3"/>
                <a:stretch>
                  <a:fillRect l="-1317" r="-1262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75ed7040?vcp=1&amp;pid=18931c831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分组、分配问题</a:t>
            </a:r>
            <a:endParaRPr lang="en-US" altLang="zh-CN" sz="2200" dirty="0"/>
          </a:p>
        </p:txBody>
      </p:sp>
      <p:sp>
        <p:nvSpPr>
          <p:cNvPr id="3" name="QO_5_BD.32_1#952eec3d6?vcp=1&amp;vop=1&amp;pid=f75ed7040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8张不同的邮票，按下列要求各有多少种不同的分法?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（用式子表示）</a:t>
            </a:r>
            <a:endParaRPr lang="en-US" altLang="zh-CN" sz="1800" dirty="0"/>
          </a:p>
        </p:txBody>
      </p:sp>
      <p:sp>
        <p:nvSpPr>
          <p:cNvPr id="4" name="QO_6_BD.33_1#4f2fa87eb?vcp=1&amp;vop=1&amp;pid=952eec3d6&amp;color=36,64,97&amp;vtp=1&amp;bbb=1"/>
          <p:cNvSpPr/>
          <p:nvPr/>
        </p:nvSpPr>
        <p:spPr>
          <a:xfrm>
            <a:off x="539496" y="16911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平均分成四份；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34_1#4f2fa87eb?vcp=1&amp;vop=1&amp;pid=952eec3d6&amp;color=36,64,97&amp;vtp=1&amp;bbb=1"/>
              <p:cNvSpPr/>
              <p:nvPr/>
            </p:nvSpPr>
            <p:spPr>
              <a:xfrm>
                <a:off x="539496" y="2065361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【解】本题属于平均分组问题,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是组合问题，与顺序无关，有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34_1#4f2fa87eb?vcp=1&amp;vop=1&amp;pid=952eec3d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5361"/>
                <a:ext cx="11109960" cy="533400"/>
              </a:xfrm>
              <a:prstGeom prst="rect">
                <a:avLst/>
              </a:prstGeom>
              <a:blipFill>
                <a:blip r:embed="rId3"/>
                <a:stretch>
                  <a:fillRect l="-1317" b="-68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6_BD.35_1#2c60c17b4?vcp=1&amp;vop=1&amp;pid=952eec3d6&amp;color=36,64,97&amp;vtp=1&amp;bbb=1"/>
          <p:cNvSpPr/>
          <p:nvPr/>
        </p:nvSpPr>
        <p:spPr>
          <a:xfrm>
            <a:off x="539496" y="259876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平均分给甲、乙、丙、丁四人；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36_1#2c60c17b4?vcp=1&amp;vop=1&amp;pid=952eec3d6&amp;color=36,64,97&amp;vtp=1&amp;bbb=1&amp;hb=1"/>
              <p:cNvSpPr/>
              <p:nvPr/>
            </p:nvSpPr>
            <p:spPr>
              <a:xfrm>
                <a:off x="539496" y="2963251"/>
                <a:ext cx="11109960" cy="2687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【解】方法一：本题为平均分组，并且有分配对象,先分组，与顺序无关，有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种分法,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再分配给四个人,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与顺序有关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种分法,共有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种不同的分配方法，所以有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种分法.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：①甲从8张邮票中取2张有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乙从余下的6张中取2张有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丙从余下的4张中取2张有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种取法;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丁从余下的2张中取2张有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种取法.所以根据分步计数原理知，共有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6_AN.36_1#2c60c17b4?vcp=1&amp;vop=1&amp;pid=952eec3d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3251"/>
                <a:ext cx="11109960" cy="2687638"/>
              </a:xfrm>
              <a:prstGeom prst="rect">
                <a:avLst/>
              </a:prstGeom>
              <a:blipFill>
                <a:blip r:embed="rId4"/>
                <a:stretch>
                  <a:fillRect l="-1317" b="-52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7_1#20c537c4a?vcp=1&amp;vop=1&amp;pid=952eec3d6&amp;color=36,64,97&amp;vtp=1&amp;bt=1&amp;bbb=1"/>
          <p:cNvSpPr/>
          <p:nvPr/>
        </p:nvSpPr>
        <p:spPr>
          <a:xfrm>
            <a:off x="539496" y="263447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分成三份，一份4张，一份2张，一份2张；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38_1#20c537c4a?vcp=1&amp;vop=1&amp;pid=952eec3d6&amp;color=36,64,97&amp;vtp=1&amp;bbb=1"/>
              <p:cNvSpPr/>
              <p:nvPr/>
            </p:nvSpPr>
            <p:spPr>
              <a:xfrm>
                <a:off x="539496" y="3008108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【解】属于部分平均分组问题，与顺序无关，有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38_1#20c537c4a?vcp=1&amp;vop=1&amp;pid=952eec3d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08108"/>
                <a:ext cx="11109960" cy="533400"/>
              </a:xfrm>
              <a:prstGeom prst="rect">
                <a:avLst/>
              </a:prstGeom>
              <a:blipFill>
                <a:blip r:embed="rId3"/>
                <a:stretch>
                  <a:fillRect l="-1317" b="-6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39_1#84cc20297?vcp=1&amp;vop=1&amp;pid=952eec3d6&amp;color=36,64,97&amp;vtp=1&amp;bbb=1"/>
          <p:cNvSpPr/>
          <p:nvPr/>
        </p:nvSpPr>
        <p:spPr>
          <a:xfrm>
            <a:off x="539496" y="354150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分给甲、乙、丙三人，甲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4张，乙2张，丙2张；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40_1#84cc20297?vcp=1&amp;vop=1&amp;pid=952eec3d6&amp;color=36,64,97&amp;vtp=1&amp;bbb=1"/>
              <p:cNvSpPr/>
              <p:nvPr/>
            </p:nvSpPr>
            <p:spPr>
              <a:xfrm>
                <a:off x="539496" y="3905998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【解】属于部分平均定向分配问题，先分组，再分配，与顺序有关，有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40_1#84cc20297?vcp=1&amp;vop=1&amp;pid=952eec3d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05998"/>
                <a:ext cx="11109960" cy="533400"/>
              </a:xfrm>
              <a:prstGeom prst="rect">
                <a:avLst/>
              </a:prstGeom>
              <a:blipFill>
                <a:blip r:embed="rId4"/>
                <a:stretch>
                  <a:fillRect l="-1317" b="-68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1_1#b2fa5b929?vcp=1&amp;vop=1&amp;pid=952eec3d6&amp;color=36,64,97&amp;mp=1&amp;vtp=1&amp;bt=1&amp;bbb=1"/>
          <p:cNvSpPr/>
          <p:nvPr/>
        </p:nvSpPr>
        <p:spPr>
          <a:xfrm>
            <a:off x="539496" y="269270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（5）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分给三人，一人4张,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一人2张,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一人2张；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42_1#b2fa5b929?vcp=1&amp;vop=1&amp;pid=952eec3d6&amp;color=36,64,97&amp;vtp=1&amp;bbb=1"/>
              <p:cNvSpPr/>
              <p:nvPr/>
            </p:nvSpPr>
            <p:spPr>
              <a:xfrm>
                <a:off x="539496" y="3053638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【解】属于部分平均不定向分配问题，先分组，再分配，与顺序有关，有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42_1#b2fa5b929?vcp=1&amp;vop=1&amp;pid=952eec3d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53638"/>
                <a:ext cx="11109960" cy="533400"/>
              </a:xfrm>
              <a:prstGeom prst="rect">
                <a:avLst/>
              </a:prstGeom>
              <a:blipFill>
                <a:blip r:embed="rId3"/>
                <a:stretch>
                  <a:fillRect l="-1317" b="-68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43_1#ca6849728?vcp=1&amp;vop=1&amp;pid=952eec3d6&amp;color=36,64,97&amp;vtp=1&amp;bbb=1"/>
          <p:cNvSpPr/>
          <p:nvPr/>
        </p:nvSpPr>
        <p:spPr>
          <a:xfrm>
            <a:off x="539496" y="358703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（6）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分成三份，一份1张,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一份2张,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一份5张；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44_1#ca6849728?vcp=1&amp;vop=1&amp;pid=952eec3d6&amp;color=36,64,97&amp;vtp=1&amp;bbb=1"/>
              <p:cNvSpPr/>
              <p:nvPr/>
            </p:nvSpPr>
            <p:spPr>
              <a:xfrm>
                <a:off x="539496" y="3993501"/>
                <a:ext cx="11109960" cy="373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【解】属于非平均分组问题，仅仅分组，与顺序无关，是组合问题，共有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44_1#ca6849728?vcp=1&amp;vop=1&amp;pid=952eec3d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93501"/>
                <a:ext cx="11109960" cy="373317"/>
              </a:xfrm>
              <a:prstGeom prst="rect">
                <a:avLst/>
              </a:prstGeom>
              <a:blipFill>
                <a:blip r:embed="rId4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752c3b2a0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752c3b2a0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第7章</a:t>
            </a:r>
            <a:endParaRPr lang="en-US" altLang="zh-CN" sz="5400" dirty="0"/>
          </a:p>
        </p:txBody>
      </p:sp>
      <p:sp>
        <p:nvSpPr>
          <p:cNvPr id="4" name="C_1_BD#752c3b2a0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5_1#79ef94f90?vcp=1&amp;vop=1&amp;pid=952eec3d6&amp;color=36,64,97&amp;mp=1&amp;vtp=1&amp;bt=1&amp;bbb=1"/>
          <p:cNvSpPr/>
          <p:nvPr/>
        </p:nvSpPr>
        <p:spPr>
          <a:xfrm>
            <a:off x="539496" y="273715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（7）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分给甲、乙、丙三人，甲得1张,乙得2张,丙得5张；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46_1#79ef94f90?vcp=1&amp;vop=1&amp;pid=952eec3d6&amp;color=36,64,97&amp;vtp=1&amp;bbb=1"/>
              <p:cNvSpPr/>
              <p:nvPr/>
            </p:nvSpPr>
            <p:spPr>
              <a:xfrm>
                <a:off x="539496" y="3152761"/>
                <a:ext cx="11175175" cy="373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【解】属于非平均定向分配问题，先分组，再分配，但是定向分配不涉及排序，所以共有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46_1#79ef94f90?vcp=1&amp;vop=1&amp;pid=952eec3d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2761"/>
                <a:ext cx="11175175" cy="373317"/>
              </a:xfrm>
              <a:prstGeom prst="rect">
                <a:avLst/>
              </a:prstGeom>
              <a:blipFill>
                <a:blip r:embed="rId3"/>
                <a:stretch>
                  <a:fillRect l="-1309" r="-436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47_1#ba666a318?vcp=1&amp;vop=1&amp;pid=952eec3d6&amp;color=36,64,97&amp;vtp=1&amp;bbb=1"/>
          <p:cNvSpPr/>
          <p:nvPr/>
        </p:nvSpPr>
        <p:spPr>
          <a:xfrm>
            <a:off x="539496" y="353573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（8）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分给甲、乙、丙三人，一人1张,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一人2张,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一人5张.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48_1#ba666a318?vcp=1&amp;vop=1&amp;pid=952eec3d6&amp;color=36,64,97&amp;vtp=1&amp;bbb=1"/>
              <p:cNvSpPr/>
              <p:nvPr/>
            </p:nvSpPr>
            <p:spPr>
              <a:xfrm>
                <a:off x="539496" y="3942193"/>
                <a:ext cx="11109960" cy="373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【解】属于非平均不定向分配问题，先分组，再分配，与顺序有关，需排列，共有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48_1#ba666a318?vcp=1&amp;vop=1&amp;pid=952eec3d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42193"/>
                <a:ext cx="11109960" cy="373317"/>
              </a:xfrm>
              <a:prstGeom prst="rect">
                <a:avLst/>
              </a:prstGeom>
              <a:blipFill>
                <a:blip r:embed="rId4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9_1#9bd5fa937?vcp=1&amp;vop=1&amp;pid=32ec1d750&amp;color=36,64,97&amp;vtp=1&amp;bt=1&amp;bbb=1"/>
          <p:cNvSpPr/>
          <p:nvPr/>
        </p:nvSpPr>
        <p:spPr>
          <a:xfrm>
            <a:off x="539496" y="193984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例5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把10个相同的小球放入4个不同的箱子中，每个箱子至少放入1个，共有多少种放法？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50_1#9bd5fa937?vcp=1&amp;vop=1&amp;pid=32ec1d750&amp;color=36,64,97&amp;vtp=1&amp;bbb=1"/>
              <p:cNvSpPr/>
              <p:nvPr/>
            </p:nvSpPr>
            <p:spPr>
              <a:xfrm>
                <a:off x="539496" y="2355455"/>
                <a:ext cx="11109960" cy="3731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【解】采用隔板法，在10个小球形成的9个空隙中，插入3块板，则共有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（种）放法.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50_1#9bd5fa937?vcp=1&amp;vop=1&amp;pid=32ec1d75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55455"/>
                <a:ext cx="11109960" cy="373126"/>
              </a:xfrm>
              <a:prstGeom prst="rect">
                <a:avLst/>
              </a:prstGeom>
              <a:blipFill>
                <a:blip r:embed="rId3"/>
                <a:stretch>
                  <a:fillRect l="-1317" b="-370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51_1#1fc6e377a?vcp=1&amp;vop=1&amp;pid=32ec1d750&amp;color=36,64,97&amp;vtp=1&amp;bbb=1"/>
          <p:cNvSpPr/>
          <p:nvPr/>
        </p:nvSpPr>
        <p:spPr>
          <a:xfrm>
            <a:off x="539496" y="2730867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把10个相同的小球放入4个不同的箱子中，每个箱子至少放入2个，共有多少种放法？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52_1#1fc6e377a?vcp=1&amp;vop=1&amp;pid=32ec1d750&amp;color=36,64,97&amp;vtp=1&amp;bbb=1&amp;hb=1"/>
              <p:cNvSpPr/>
              <p:nvPr/>
            </p:nvSpPr>
            <p:spPr>
              <a:xfrm>
                <a:off x="539496" y="3139362"/>
                <a:ext cx="11109960" cy="7832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【解】先从10个小球中拿出4个小球，分别放入4个箱子，还剩下6个小球，此时问题转化为6个小球放入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4个不同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的箱子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，每个箱子至少放入1个，采用隔板法，则共有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（种）放法.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52_1#1fc6e377a?vcp=1&amp;vop=1&amp;pid=32ec1d75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39362"/>
                <a:ext cx="11109960" cy="783209"/>
              </a:xfrm>
              <a:prstGeom prst="rect">
                <a:avLst/>
              </a:prstGeom>
              <a:blipFill>
                <a:blip r:embed="rId4"/>
                <a:stretch>
                  <a:fillRect l="-1317" r="-1262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6_BD.53_1#476225625?vcp=1&amp;vop=1&amp;pid=32ec1d750&amp;color=36,64,97&amp;vtp=1&amp;bbb=1"/>
          <p:cNvSpPr/>
          <p:nvPr/>
        </p:nvSpPr>
        <p:spPr>
          <a:xfrm>
            <a:off x="539496" y="392536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把6个相同的小球放入4个相同的箱子中，每个箱子至少放入1个，共有多少种放法？</a:t>
            </a:r>
            <a:endParaRPr lang="en-US" altLang="zh-CN" sz="1800" dirty="0"/>
          </a:p>
        </p:txBody>
      </p:sp>
      <p:sp>
        <p:nvSpPr>
          <p:cNvPr id="7" name="QO_6_AN.54_1#476225625?vcp=1&amp;vop=1&amp;pid=32ec1d750&amp;color=36,64,97&amp;vtp=1&amp;bbb=1&amp;hb=1"/>
          <p:cNvSpPr/>
          <p:nvPr/>
        </p:nvSpPr>
        <p:spPr>
          <a:xfrm>
            <a:off x="539496" y="4333860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【解】先从6个小球中拿出4个小球，分别放入4个箱子，还剩下2个小球.2个小球放入4个箱子有2种结果，即</a:t>
            </a:r>
            <a:r>
              <a:rPr lang="en-US" altLang="zh-CN" sz="1800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小球在同一个箱子和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2个小球不在同一个箱子，故共有2种放法.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904040c1?vcp=1&amp;pid=18931c831&amp;color=101,101,255&amp;vtp=1&amp;bt=1&amp;bbb=1"/>
          <p:cNvSpPr/>
          <p:nvPr/>
        </p:nvSpPr>
        <p:spPr>
          <a:xfrm>
            <a:off x="539496" y="828000"/>
            <a:ext cx="11109960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“多面手”问题</a:t>
            </a:r>
            <a:endParaRPr lang="en-US" altLang="zh-CN" sz="2200" dirty="0"/>
          </a:p>
        </p:txBody>
      </p:sp>
      <p:sp>
        <p:nvSpPr>
          <p:cNvPr id="3" name="QO_5_BD.55_1#7f979123c?vcp=1&amp;vop=1&amp;pid=7904040c1&amp;color=36,64,97&amp;vtp=1&amp;bbb=1&amp;hb=1"/>
          <p:cNvSpPr/>
          <p:nvPr/>
        </p:nvSpPr>
        <p:spPr>
          <a:xfrm>
            <a:off x="539496" y="131833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现有8名划船运动员，其中3名只会划右舷，2名只会划左舷，3名左、右舷都会划，现在要从中选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6名划船运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动员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，其中3名划右舷，3名划左舷，共有多少种选法？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56_1#7f979123c?vcp=1&amp;vop=1&amp;pid=7904040c1&amp;color=36,64,97&amp;vtp=1&amp;bbb=1&amp;hb=1"/>
              <p:cNvSpPr/>
              <p:nvPr/>
            </p:nvSpPr>
            <p:spPr>
              <a:xfrm>
                <a:off x="539496" y="2092666"/>
                <a:ext cx="11109960" cy="24596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【解】①若只会划右舷的3名去划右舷，则划左舷的人有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若从只会划右舷的人中选2名去划右舷，则另1名划右舷的人有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种选法，则划左舷的人有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步计数原理可知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若从只会划右舷的人中选1名划右舷，则需从左、右舷都会划的人中选2名划右舷，则划左舷的人有1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根据分步计数原理可知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根据分类计数原理可知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⋅1=55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5_AN.56_1#7f979123c?vcp=1&amp;vop=1&amp;pid=7904040c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2459609"/>
              </a:xfrm>
              <a:prstGeom prst="rect">
                <a:avLst/>
              </a:prstGeom>
              <a:blipFill>
                <a:blip r:embed="rId3"/>
                <a:stretch>
                  <a:fillRect l="-1317" r="-1262" b="-5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5a8805418?vcp=1&amp;pid=7904040c1&amp;color=36,64,97&amp;vtp=1&amp;bt=1&amp;bbb=1&amp;hb=1"/>
          <p:cNvSpPr/>
          <p:nvPr/>
        </p:nvSpPr>
        <p:spPr>
          <a:xfrm>
            <a:off x="539496" y="2736042"/>
            <a:ext cx="11109960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本题属于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“多面手”问题，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解决此问题的方法为根据只会一种本领的人被选择的人数进行分类，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若只会这种本领的人被选择的人数已经满足所需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，则直接将“多面手”与只会另一种本领的人放在一起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；若只会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这种本领的人被选择的人数不满足所需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，则先从“多面手”中选择，再将剩余“多面手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”与只会另一种本领的人放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在一起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pic>
        <p:nvPicPr>
          <p:cNvPr id="3" name="P_5_BD#5a8805418?vcp=1&amp;pid=7904040c1&amp;color=36,64,97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279547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9bd977b4?vcp=1&amp;pid=18931c831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排列、组合的综合问题</a:t>
            </a:r>
            <a:endParaRPr lang="en-US" altLang="zh-CN" sz="2200" dirty="0"/>
          </a:p>
        </p:txBody>
      </p:sp>
      <p:sp>
        <p:nvSpPr>
          <p:cNvPr id="3" name="QB_5_BD.57_1#dd5817444?vaa=1&amp;vcp=1&amp;vop=1&amp;pid=79bd977b4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例7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[吉林四平2024高二期中]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从6件不同的礼物中选出3件分给3位同学，每人1件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，则不同的分法种数是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59_1#dd5817444.blank?vaa=1&amp;vcp=1&amp;vop=1&amp;pid=79bd977b4&amp;color=36,64,97&amp;vpa=2&amp;vtp=1&amp;bbb=1"/>
          <p:cNvSpPr/>
          <p:nvPr/>
        </p:nvSpPr>
        <p:spPr>
          <a:xfrm>
            <a:off x="10947940" y="1282282"/>
            <a:ext cx="5095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120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S.58_1#dd5817444?vaa=1&amp;vcp=1&amp;vop=1&amp;pid=79bd977b4&amp;color=36,64,97&amp;vtp=1&amp;bbb=1"/>
              <p:cNvSpPr/>
              <p:nvPr/>
            </p:nvSpPr>
            <p:spPr>
              <a:xfrm>
                <a:off x="539496" y="1688171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由题意得，先从6件礼物中任选3件，共有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（种）不同的方法，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后将选出的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3件礼物送给3位同学，每人1件，共有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（种）不同的分法，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以由分步计数原理可知共有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20×6=120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B_5_AS.58_1#dd5817444?vaa=1&amp;vcp=1&amp;vop=1&amp;pid=79bd977b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1217740"/>
              </a:xfrm>
              <a:prstGeom prst="rect">
                <a:avLst/>
              </a:prstGeom>
              <a:blipFill>
                <a:blip r:embed="rId3"/>
                <a:stretch>
                  <a:fillRect l="-1317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26f58a9e?vcp=1&amp;pid=79bd977b4&amp;color=36,64,97&amp;vtp=1&amp;bt=1&amp;bbb=1&amp;hb=1"/>
          <p:cNvSpPr/>
          <p:nvPr/>
        </p:nvSpPr>
        <p:spPr>
          <a:xfrm>
            <a:off x="539496" y="314752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本题属于选派问题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，此问题一般是“先选后排”，应遵循“先组合后排列”“先分类后分步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”“先特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殊后一般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”的原则.</a:t>
            </a:r>
            <a:endParaRPr lang="en-US" altLang="zh-CN" dirty="0"/>
          </a:p>
        </p:txBody>
      </p:sp>
      <p:pic>
        <p:nvPicPr>
          <p:cNvPr id="3" name="P_5_BD#d26f58a9e?vcp=1&amp;pid=79bd977b4&amp;color=36,64,97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320695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1_1#3de8714a4?vaa=1&amp;vcp=1&amp;vop=1&amp;pid=79bd977b4&amp;color=36,64,97&amp;vtp=1&amp;bt=1&amp;bbb=1&amp;hb=1"/>
          <p:cNvSpPr/>
          <p:nvPr/>
        </p:nvSpPr>
        <p:spPr>
          <a:xfrm>
            <a:off x="539496" y="190952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例8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6月份进入毕业季，6位同学在毕业晚会上进行伴手礼的交换，任意2位同学之间最多交换一次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，进行交换的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位同学互赠一份伴手礼.已知6位同学之间共进行了13次交换，则收到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4份伴手礼的同学人数为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5_AN.63_1#3de8714a4.blank?vaa=1&amp;vcp=1&amp;vop=1&amp;pid=79bd977b4&amp;color=36,64,97&amp;vpa=3&amp;vtp=1&amp;bbb=1"/>
          <p:cNvSpPr/>
          <p:nvPr/>
        </p:nvSpPr>
        <p:spPr>
          <a:xfrm>
            <a:off x="9860501" y="2277192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2或4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62_1#3de8714a4?vaa=1&amp;vcp=1&amp;vop=1&amp;pid=79bd977b4&amp;color=36,64,97&amp;vtp=1&amp;bbb=1&amp;hb=1"/>
              <p:cNvSpPr/>
              <p:nvPr/>
            </p:nvSpPr>
            <p:spPr>
              <a:xfrm>
                <a:off x="539496" y="2687655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设这6位同学分别为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.若任意2位同学之间都进行一次交换，则进行交换的次数为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，现进行了13次交换，故有2次交换没有发生，有两种可能：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由3人构成的2次交换没有发生.如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之间没有发生交换，则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交换了3次，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交换了4次，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换了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5次；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由4人构成的2次交换没有发生.如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之间没有发生交换，则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交换4次，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交换5次.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，交换4次可以收到4份伴手礼，故收到4份伴手礼的同学人数为2或4.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5_AS.62_1#3de8714a4?vaa=1&amp;vcp=1&amp;vop=1&amp;pid=79bd977b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7655"/>
                <a:ext cx="11109960" cy="2449640"/>
              </a:xfrm>
              <a:prstGeom prst="rect">
                <a:avLst/>
              </a:prstGeom>
              <a:blipFill>
                <a:blip r:embed="rId3"/>
                <a:stretch>
                  <a:fillRect l="-1317" r="-439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6b34621f5?vcp=1&amp;pid=79bd977b4&amp;color=36,64,97&amp;vtp=1&amp;bt=1&amp;bbb=1&amp;hb=1"/>
              <p:cNvSpPr/>
              <p:nvPr/>
            </p:nvSpPr>
            <p:spPr>
              <a:xfrm>
                <a:off x="539496" y="305614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900" b="0" i="0" kern="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本题属于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“握手”问题，此问题可以类比单循环比赛，即两者只会碰面一次.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个“人”互相“握手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一次，共“握手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（次）.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5_BD#6b34621f5?vcp=1&amp;pid=79bd977b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56146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r="-220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5_BD#6b34621f5?vcp=1&amp;pid=79bd977b4&amp;color=36,64,97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3115582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75675132e.fixed?vcp=1&amp;pid=752c3b2a0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75675132e.fixed?vcp=1&amp;pid=752c3b2a0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</a:t>
            </a:r>
            <a:endParaRPr lang="en-US" altLang="zh-CN" sz="5400" dirty="0"/>
          </a:p>
        </p:txBody>
      </p:sp>
      <p:sp>
        <p:nvSpPr>
          <p:cNvPr id="4" name="C_2_BD#75675132e.fixed?vcp=1&amp;pid=752c3b2a0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fdbec4e7f?lid=ae2d18452&amp;cid=ae2d18452&amp;vtp=1&amp;bbb=1">
            <a:hlinkClick r:id="rId3" action="ppaction://hlinksldjump"/>
          </p:cNvPr>
          <p:cNvSpPr/>
          <p:nvPr/>
        </p:nvSpPr>
        <p:spPr>
          <a:xfrm>
            <a:off x="5148072" y="135164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</a:t>
            </a:r>
            <a:endParaRPr lang="en-US" altLang="zh-CN" sz="1600" dirty="0"/>
          </a:p>
        </p:txBody>
      </p:sp>
      <p:sp>
        <p:nvSpPr>
          <p:cNvPr id="3" name="C_1#目录1:fdbec4e7f?lid=39d51995d&amp;cid=39d51995d&amp;vtp=1&amp;bbb=1">
            <a:hlinkClick r:id="rId3" action="ppaction://hlinksldjump"/>
          </p:cNvPr>
          <p:cNvSpPr/>
          <p:nvPr/>
        </p:nvSpPr>
        <p:spPr>
          <a:xfrm>
            <a:off x="5148072" y="1711587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组合数与组合数公式</a:t>
            </a:r>
            <a:endParaRPr lang="en-US" altLang="zh-CN" sz="1600" dirty="0"/>
          </a:p>
        </p:txBody>
      </p:sp>
      <p:sp>
        <p:nvSpPr>
          <p:cNvPr id="4" name="C_1#目录1:fdbec4e7f?lid=b0f564afd&amp;cid=b0f564afd&amp;vtp=1&amp;bbb=1">
            <a:hlinkClick r:id="rId3" action="ppaction://hlinksldjump"/>
          </p:cNvPr>
          <p:cNvSpPr/>
          <p:nvPr/>
        </p:nvSpPr>
        <p:spPr>
          <a:xfrm>
            <a:off x="5148072" y="210477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组合数的性质</a:t>
            </a:r>
            <a:endParaRPr lang="en-US" altLang="zh-CN" sz="1600" dirty="0"/>
          </a:p>
        </p:txBody>
      </p:sp>
      <p:sp>
        <p:nvSpPr>
          <p:cNvPr id="5" name="C_1#目录1:fdbec4e7f?lid=7ed791feb&amp;cid=7ed791feb&amp;vtp=1&amp;bbb=1">
            <a:hlinkClick r:id="rId3" action="ppaction://hlinksldjump"/>
          </p:cNvPr>
          <p:cNvSpPr/>
          <p:nvPr/>
        </p:nvSpPr>
        <p:spPr>
          <a:xfrm>
            <a:off x="5148072" y="2481345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解决排列组合问题的四项基本原则</a:t>
            </a:r>
            <a:endParaRPr lang="en-US" altLang="zh-CN" sz="1600" dirty="0"/>
          </a:p>
        </p:txBody>
      </p:sp>
      <p:sp>
        <p:nvSpPr>
          <p:cNvPr id="6" name="C_1#目录1:fdbec4e7f?lid=d23f8009d&amp;cid=d23f8009d&amp;vtp=1&amp;bbb=1">
            <a:hlinkClick r:id="rId4" action="ppaction://hlinksldjump"/>
          </p:cNvPr>
          <p:cNvSpPr/>
          <p:nvPr/>
        </p:nvSpPr>
        <p:spPr>
          <a:xfrm>
            <a:off x="5148072" y="3241135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曲解题意、重复计数致错</a:t>
            </a:r>
            <a:endParaRPr lang="en-US" altLang="zh-CN" sz="1600" dirty="0"/>
          </a:p>
        </p:txBody>
      </p:sp>
      <p:sp>
        <p:nvSpPr>
          <p:cNvPr id="7" name="C_1#目录1:fdbec4e7f?lid=beff12074&amp;cid=beff12074&amp;vtp=1&amp;bbb=1">
            <a:hlinkClick r:id="rId5" action="ppaction://hlinksldjump"/>
          </p:cNvPr>
          <p:cNvSpPr/>
          <p:nvPr/>
        </p:nvSpPr>
        <p:spPr>
          <a:xfrm>
            <a:off x="5148072" y="403333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组合数公式的应用</a:t>
            </a:r>
            <a:endParaRPr lang="en-US" altLang="zh-CN" sz="1600" dirty="0"/>
          </a:p>
        </p:txBody>
      </p:sp>
      <p:sp>
        <p:nvSpPr>
          <p:cNvPr id="8" name="C_1#目录1:fdbec4e7f?lid=1fc31fb65&amp;cid=1fc31fb65&amp;vtp=1&amp;bbb=1">
            <a:hlinkClick r:id="rId6" action="ppaction://hlinksldjump"/>
          </p:cNvPr>
          <p:cNvSpPr/>
          <p:nvPr/>
        </p:nvSpPr>
        <p:spPr>
          <a:xfrm>
            <a:off x="5148072" y="4374993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无限制条件的组合问题</a:t>
            </a:r>
            <a:endParaRPr lang="en-US" altLang="zh-CN" sz="1600" dirty="0"/>
          </a:p>
        </p:txBody>
      </p:sp>
      <p:sp>
        <p:nvSpPr>
          <p:cNvPr id="9" name="C_1#目录1:fdbec4e7f?lid=57214b33e&amp;cid=57214b33e&amp;vtp=1&amp;bbb=1">
            <a:hlinkClick r:id="rId7" action="ppaction://hlinksldjump"/>
          </p:cNvPr>
          <p:cNvSpPr/>
          <p:nvPr/>
        </p:nvSpPr>
        <p:spPr>
          <a:xfrm>
            <a:off x="5148072" y="476901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有限制条件的组合问题</a:t>
            </a:r>
            <a:endParaRPr lang="en-US" altLang="zh-CN" sz="1600" dirty="0"/>
          </a:p>
        </p:txBody>
      </p:sp>
      <p:sp>
        <p:nvSpPr>
          <p:cNvPr id="10" name="C_1#目录1:fdbec4e7f?lid=f75ed7040&amp;cid=f75ed7040&amp;vtp=1&amp;bbb=1">
            <a:hlinkClick r:id="rId8" action="ppaction://hlinksldjump"/>
          </p:cNvPr>
          <p:cNvSpPr/>
          <p:nvPr/>
        </p:nvSpPr>
        <p:spPr>
          <a:xfrm>
            <a:off x="5148072" y="513726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分组、分配问题</a:t>
            </a:r>
            <a:endParaRPr lang="en-US" altLang="zh-CN" sz="1600" dirty="0"/>
          </a:p>
        </p:txBody>
      </p:sp>
      <p:sp>
        <p:nvSpPr>
          <p:cNvPr id="11" name="C_1#目录1:fdbec4e7f?lid=7904040c1&amp;cid=7904040c1&amp;vtp=1&amp;bbb=1">
            <a:hlinkClick r:id="rId9" action="ppaction://hlinksldjump"/>
          </p:cNvPr>
          <p:cNvSpPr/>
          <p:nvPr/>
        </p:nvSpPr>
        <p:spPr>
          <a:xfrm>
            <a:off x="5148072" y="552713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“多面手”问题</a:t>
            </a:r>
            <a:endParaRPr lang="en-US" altLang="zh-CN" sz="1600" dirty="0"/>
          </a:p>
        </p:txBody>
      </p:sp>
      <p:sp>
        <p:nvSpPr>
          <p:cNvPr id="12" name="C_1#目录1:fdbec4e7f?lid=79bd977b4&amp;cid=79bd977b4&amp;vtp=1&amp;bbb=1">
            <a:hlinkClick r:id="rId10" action="ppaction://hlinksldjump"/>
          </p:cNvPr>
          <p:cNvSpPr/>
          <p:nvPr/>
        </p:nvSpPr>
        <p:spPr>
          <a:xfrm>
            <a:off x="5148072" y="5903699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要点6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排列、组合的综合问题</a:t>
            </a:r>
            <a:endParaRPr lang="en-US" altLang="zh-CN" sz="1600" dirty="0"/>
          </a:p>
        </p:txBody>
      </p:sp>
      <p:pic>
        <p:nvPicPr>
          <p:cNvPr id="13" name="O_0#目录1:fdbec4e7f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32504" y="778902"/>
            <a:ext cx="731520" cy="768096"/>
          </a:xfrm>
          <a:prstGeom prst="rect">
            <a:avLst/>
          </a:prstGeom>
        </p:spPr>
      </p:pic>
      <p:pic>
        <p:nvPicPr>
          <p:cNvPr id="14" name="O_0#目录1:fdbec4e7f.fixed?vcp=1&amp;color=36,64,97&amp;tib=255,255,255&amp;vtp=1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32504" y="2640957"/>
            <a:ext cx="731520" cy="768096"/>
          </a:xfrm>
          <a:prstGeom prst="rect">
            <a:avLst/>
          </a:prstGeom>
        </p:spPr>
      </p:pic>
      <p:pic>
        <p:nvPicPr>
          <p:cNvPr id="15" name="O_0#目录1:fdbec4e7f.fixed?vcp=1&amp;color=36,64,97&amp;tib=255,255,255&amp;vtp=1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15878" y="3451861"/>
            <a:ext cx="731520" cy="768096"/>
          </a:xfrm>
          <a:prstGeom prst="rect">
            <a:avLst/>
          </a:prstGeom>
        </p:spPr>
      </p:pic>
      <p:sp>
        <p:nvSpPr>
          <p:cNvPr id="16" name="O_0#目录1:fdbec4e7f.fixed?vcp=1&amp;color=255,255,255&amp;vtp=1&amp;bbb=1"/>
          <p:cNvSpPr/>
          <p:nvPr/>
        </p:nvSpPr>
        <p:spPr>
          <a:xfrm>
            <a:off x="4024191" y="76227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7" name="O_0#目录1:fdbec4e7f.fixed?vcp=1&amp;color=255,255,255&amp;vtp=1&amp;bbb=1"/>
          <p:cNvSpPr/>
          <p:nvPr/>
        </p:nvSpPr>
        <p:spPr>
          <a:xfrm>
            <a:off x="4032504" y="264926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8" name="O_0#目录1:fdbec4e7f.fixed?vcp=1&amp;color=255,255,255&amp;vtp=1&amp;bbb=1"/>
          <p:cNvSpPr/>
          <p:nvPr/>
        </p:nvSpPr>
        <p:spPr>
          <a:xfrm>
            <a:off x="4041646" y="3494669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19" name="O_0#目录1:fdbec4e7f.fixed?lid=fdbec4e7f&amp;vcp=1&amp;color=0,55,96&amp;vtp=1&amp;bbb=1">
            <a:hlinkClick r:id="rId3" action="ppaction://hlinksldjump"/>
          </p:cNvPr>
          <p:cNvSpPr/>
          <p:nvPr/>
        </p:nvSpPr>
        <p:spPr>
          <a:xfrm>
            <a:off x="4882062" y="909411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0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000" dirty="0"/>
          </a:p>
        </p:txBody>
      </p:sp>
      <p:sp>
        <p:nvSpPr>
          <p:cNvPr id="20" name="O_0#目录1:fdbec4e7f.fixed?lid=e04afb414&amp;vcp=1&amp;color=0,55,96&amp;vtp=1&amp;bbb=1">
            <a:hlinkClick r:id="rId4" action="ppaction://hlinksldjump"/>
          </p:cNvPr>
          <p:cNvSpPr/>
          <p:nvPr/>
        </p:nvSpPr>
        <p:spPr>
          <a:xfrm>
            <a:off x="4882062" y="282051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0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000" dirty="0"/>
          </a:p>
        </p:txBody>
      </p:sp>
      <p:sp>
        <p:nvSpPr>
          <p:cNvPr id="21" name="O_0#目录1:fdbec4e7f.fixed?lid=18931c831&amp;vcp=1&amp;color=0,55,96&amp;vtp=1&amp;bbb=1">
            <a:hlinkClick r:id="rId5" action="ppaction://hlinksldjump"/>
          </p:cNvPr>
          <p:cNvSpPr/>
          <p:nvPr/>
        </p:nvSpPr>
        <p:spPr>
          <a:xfrm>
            <a:off x="4882062" y="3615625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0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0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fdbec4e7f?vcp=1&amp;pid=75675132e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3_BD#fdbec4e7f?vcp=1&amp;pid=75675132e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4_BD#ae2d18452?vcp=1&amp;pid=fdbec4e7f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组合</a:t>
            </a:r>
            <a:endParaRPr lang="en-US" altLang="zh-CN" sz="2200" dirty="0"/>
          </a:p>
        </p:txBody>
      </p:sp>
      <p:sp>
        <p:nvSpPr>
          <p:cNvPr id="5" name="C_4_BD#39d51995d?vcp=1&amp;pid=fdbec4e7f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组合数与组合数公式</a:t>
            </a:r>
            <a:endParaRPr lang="en-US" altLang="zh-CN" sz="2200" dirty="0"/>
          </a:p>
        </p:txBody>
      </p:sp>
      <p:sp>
        <p:nvSpPr>
          <p:cNvPr id="6" name="C_4_BD#b0f564afd?vcp=1&amp;pid=fdbec4e7f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组合数的性质</a:t>
            </a:r>
            <a:endParaRPr lang="en-US" altLang="zh-CN" sz="2200" dirty="0"/>
          </a:p>
        </p:txBody>
      </p:sp>
      <p:sp>
        <p:nvSpPr>
          <p:cNvPr id="7" name="C_4_BD#7ed791feb?vcp=1&amp;pid=fdbec4e7f&amp;color=101,101,255&amp;vtp=1&amp;bbb=1"/>
          <p:cNvSpPr/>
          <p:nvPr/>
        </p:nvSpPr>
        <p:spPr>
          <a:xfrm>
            <a:off x="539496" y="300837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解决排列组合问题的四项基本原则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e04afb414?vcp=1&amp;pid=75675132e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3_BD#e04afb414?vcp=1&amp;pid=75675132e&amp;color=61,88,159&amp;mp=1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4_BD#d23f8009d?vcp=1&amp;pid=e04afb414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曲解题意、重复计数致错</a:t>
            </a:r>
            <a:endParaRPr lang="en-US" altLang="zh-CN" sz="2200" dirty="0"/>
          </a:p>
        </p:txBody>
      </p:sp>
      <p:sp>
        <p:nvSpPr>
          <p:cNvPr id="5" name="QO_5_BD.1_1#a203586e8?vcp=1&amp;vop=1&amp;pid=d23f8009d&amp;color=36,64,97&amp;vtp=1&amp;bbb=1"/>
          <p:cNvSpPr/>
          <p:nvPr/>
        </p:nvSpPr>
        <p:spPr>
          <a:xfrm>
            <a:off x="539496" y="19718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有编号分别为1，2，3，4的4个盒子和4个不同的小球，把小球全部放入盒内.</a:t>
            </a:r>
            <a:endParaRPr lang="en-US" altLang="zh-CN" sz="1800" dirty="0"/>
          </a:p>
        </p:txBody>
      </p:sp>
      <p:sp>
        <p:nvSpPr>
          <p:cNvPr id="6" name="QO_6_BD.2_1#67794e890?vcp=1&amp;vop=1&amp;pid=a203586e8&amp;color=36,64,97&amp;vtp=1&amp;bbb=1"/>
          <p:cNvSpPr/>
          <p:nvPr/>
        </p:nvSpPr>
        <p:spPr>
          <a:xfrm>
            <a:off x="539496" y="23388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共有多少种放法?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3_1#67794e890?vcp=1&amp;vop=1&amp;pid=a203586e8&amp;color=36,64,97&amp;vtp=1&amp;bbb=1&amp;hb=1"/>
              <p:cNvSpPr/>
              <p:nvPr/>
            </p:nvSpPr>
            <p:spPr>
              <a:xfrm>
                <a:off x="539496" y="2713061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一个球一个球地放到盒子里去，每个球都有4种独立的放法，由分步计数原理知，放法共有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6_AN.3_1#67794e890?vcp=1&amp;vop=1&amp;pid=a203586e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3061"/>
                <a:ext cx="11109960" cy="773430"/>
              </a:xfrm>
              <a:prstGeom prst="rect">
                <a:avLst/>
              </a:prstGeom>
              <a:blipFill>
                <a:blip r:embed="rId4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_1#cdc5ce202?vcp=1&amp;vop=1&amp;pid=a203586e8&amp;color=36,64,97&amp;vtp=1&amp;bt=1&amp;bbb=1"/>
          <p:cNvSpPr/>
          <p:nvPr/>
        </p:nvSpPr>
        <p:spPr>
          <a:xfrm>
            <a:off x="539496" y="129760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恰有1个盒子不放球，有多少种放法?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5_1#cdc5ce202?vcp=1&amp;vop=1&amp;pid=a203586e8&amp;color=36,64,97&amp;vtp=1&amp;bbb=1&amp;hb=1"/>
              <p:cNvSpPr/>
              <p:nvPr/>
            </p:nvSpPr>
            <p:spPr>
              <a:xfrm>
                <a:off x="539496" y="1671243"/>
                <a:ext cx="11109960" cy="7823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【解】由题设可知，必有1个盒子中放入2个小球，从4个小球中取2个，有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种取法，此时把它看作1个小球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，与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另外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2个小球放入4个盒子中的3个盒子内，有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种放法，所以有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（种）放法.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5_1#cdc5ce202?vcp=1&amp;vop=1&amp;pid=a203586e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71243"/>
                <a:ext cx="11109960" cy="782320"/>
              </a:xfrm>
              <a:prstGeom prst="rect">
                <a:avLst/>
              </a:prstGeom>
              <a:blipFill>
                <a:blip r:embed="rId3"/>
                <a:stretch>
                  <a:fillRect l="-1317" r="-1372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EX.6_1#a203586e8?vcp=1&amp;vop=1&amp;pid=d23f8009d&amp;color=36,64,97&amp;vtp=1&amp;bbb=1&amp;hb=1"/>
              <p:cNvSpPr/>
              <p:nvPr/>
            </p:nvSpPr>
            <p:spPr>
              <a:xfrm>
                <a:off x="539496" y="2453626"/>
                <a:ext cx="11109960" cy="3287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（1）由已知，相当于对4个盒子全排列，故有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（种）放法.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2）从4个小球中任取3个，有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种取法，从4个盒子中任取3个，有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种取法，将3个小球放到取出的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盒子中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种放法，再将余下的1个小球放到3个盒子中的1个，有3种放法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，所以放法有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（1）没有理解题意，这里的任务是把小球全部放入盒内即可，并没有要求每盒中放1个小球.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2）属于重复计数问题.若取出的3个小球为1号、2号、3号，则4号小球放入盒中时，其中一种方式为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3,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；若取出的3个小球为2号、3号、4号，则1号小球放入盒中时，其中也有一种方式为2,3，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，故出现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重复计算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5_EX.6_1#a203586e8?vcp=1&amp;vop=1&amp;pid=d23f8009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3626"/>
                <a:ext cx="11109960" cy="3287840"/>
              </a:xfrm>
              <a:prstGeom prst="rect">
                <a:avLst/>
              </a:prstGeom>
              <a:blipFill>
                <a:blip r:embed="rId4"/>
                <a:stretch>
                  <a:fillRect l="-1317" r="-768" b="-4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1d980fad4?vcp=1&amp;pid=d23f8009d&amp;color=36,64,97&amp;mp=1&amp;vtp=1&amp;bt=1&amp;bbb=1&amp;hb=1"/>
          <p:cNvSpPr/>
          <p:nvPr/>
        </p:nvSpPr>
        <p:spPr>
          <a:xfrm>
            <a:off x="539496" y="314752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解决排列与组合问题时要注意理解题意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，明确排列和组合问题的限制条件.解决排列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、组合综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合问题时一般先选后排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pic>
        <p:nvPicPr>
          <p:cNvPr id="3" name="P_5_BD#1d980fad4?vcp=1&amp;pid=d23f8009d&amp;color=36,64,97&amp;mp=1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728" y="3179526"/>
            <a:ext cx="137160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18931c831?vcp=1&amp;pid=75675132e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3_BD#18931c831?vcp=1&amp;pid=75675132e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4_BD#beff12074?vcp=1&amp;pid=18931c831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组合数公式的应用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7_1#b9b8fac22?vcp=1&amp;vop=1&amp;pid=e2895c0ba&amp;color=36,64,97&amp;vtp=1&amp;bbb=1"/>
              <p:cNvSpPr/>
              <p:nvPr/>
            </p:nvSpPr>
            <p:spPr>
              <a:xfrm>
                <a:off x="539496" y="1983627"/>
                <a:ext cx="11109960" cy="3632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7_1#b9b8fac22?vcp=1&amp;vop=1&amp;pid=e2895c0b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3627"/>
                <a:ext cx="11109960" cy="363220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8_1#b9b8fac22?vcp=1&amp;vop=1&amp;pid=e2895c0ba&amp;color=36,64,97&amp;vtp=1&amp;bbb=1"/>
              <p:cNvSpPr/>
              <p:nvPr/>
            </p:nvSpPr>
            <p:spPr>
              <a:xfrm>
                <a:off x="539496" y="2356826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4×3×2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3×2×1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4×3×2×1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4×3×2×1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AN.8_1#b9b8fac22?vcp=1&amp;vop=1&amp;pid=e2895c0b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56826"/>
                <a:ext cx="11109960" cy="525971"/>
              </a:xfrm>
              <a:prstGeom prst="rect">
                <a:avLst/>
              </a:prstGeom>
              <a:blipFill>
                <a:blip r:embed="rId5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BD.9_1#9d706376f?vcp=1&amp;vop=1&amp;pid=e2895c0ba&amp;color=36,64,97&amp;vtp=1&amp;bbb=1"/>
              <p:cNvSpPr/>
              <p:nvPr/>
            </p:nvSpPr>
            <p:spPr>
              <a:xfrm>
                <a:off x="539496" y="2893528"/>
                <a:ext cx="11109960" cy="3736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解方程: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6_BD.9_1#9d706376f?vcp=1&amp;vop=1&amp;pid=e2895c0b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93528"/>
                <a:ext cx="11109960" cy="373634"/>
              </a:xfrm>
              <a:prstGeom prst="rect">
                <a:avLst/>
              </a:prstGeom>
              <a:blipFill>
                <a:blip r:embed="rId6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6_AN.10_1#9d706376f?vcp=1&amp;vop=1&amp;pid=e2895c0ba&amp;color=36,64,97&amp;vtp=1&amp;bbb=1"/>
              <p:cNvSpPr/>
              <p:nvPr/>
            </p:nvSpPr>
            <p:spPr>
              <a:xfrm>
                <a:off x="539496" y="3278528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【解】由组合数的性质，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验证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均成立,所以该方程的解为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6_AN.10_1#9d706376f?vcp=1&amp;vop=1&amp;pid=e2895c0b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78528"/>
                <a:ext cx="11109960" cy="1611440"/>
              </a:xfrm>
              <a:prstGeom prst="rect">
                <a:avLst/>
              </a:prstGeom>
              <a:blipFill>
                <a:blip r:embed="rId7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6_BD.11_1#b802b825e?vcp=1&amp;vop=1&amp;pid=e2895c0ba&amp;color=36,64,97&amp;vtp=1&amp;bbb=1"/>
              <p:cNvSpPr/>
              <p:nvPr/>
            </p:nvSpPr>
            <p:spPr>
              <a:xfrm>
                <a:off x="539496" y="4894603"/>
                <a:ext cx="11109960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6_BD.11_1#b802b825e?vcp=1&amp;vop=1&amp;pid=e2895c0b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94603"/>
                <a:ext cx="11109960" cy="501333"/>
              </a:xfrm>
              <a:prstGeom prst="rect">
                <a:avLst/>
              </a:prstGeom>
              <a:blipFill>
                <a:blip r:embed="rId8"/>
                <a:stretch>
                  <a:fillRect l="-1317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O_6_AN.12_1#b802b825e?vcp=1&amp;vop=1&amp;pid=e2895c0ba&amp;color=36,64,97&amp;vtp=1&amp;bbb=1"/>
              <p:cNvSpPr/>
              <p:nvPr/>
            </p:nvSpPr>
            <p:spPr>
              <a:xfrm>
                <a:off x="539496" y="5399238"/>
                <a:ext cx="11109960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O_6_AN.12_1#b802b825e?vcp=1&amp;vop=1&amp;pid=e2895c0b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399238"/>
                <a:ext cx="11109960" cy="482600"/>
              </a:xfrm>
              <a:prstGeom prst="rect">
                <a:avLst/>
              </a:prstGeom>
              <a:blipFill>
                <a:blip r:embed="rId9"/>
                <a:stretch>
                  <a:fillRect l="-1317" b="-16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1016</Words>
  <Application>Microsoft Office PowerPoint</Application>
  <PresentationFormat>宽屏</PresentationFormat>
  <Paragraphs>187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6</cp:revision>
  <dcterms:created xsi:type="dcterms:W3CDTF">2025-10-21T06:43:21Z</dcterms:created>
  <dcterms:modified xsi:type="dcterms:W3CDTF">2025-10-21T07:28:52Z</dcterms:modified>
  <cp:category/>
  <cp:contentStatus/>
</cp:coreProperties>
</file>